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366" r:id="rId2"/>
    <p:sldId id="314" r:id="rId3"/>
    <p:sldId id="409" r:id="rId4"/>
    <p:sldId id="520" r:id="rId5"/>
    <p:sldId id="319" r:id="rId6"/>
    <p:sldId id="440" r:id="rId7"/>
    <p:sldId id="445" r:id="rId8"/>
    <p:sldId id="471" r:id="rId9"/>
    <p:sldId id="446" r:id="rId10"/>
    <p:sldId id="521" r:id="rId11"/>
    <p:sldId id="442" r:id="rId12"/>
    <p:sldId id="476" r:id="rId13"/>
    <p:sldId id="438" r:id="rId14"/>
    <p:sldId id="439" r:id="rId15"/>
    <p:sldId id="447" r:id="rId16"/>
    <p:sldId id="523" r:id="rId17"/>
    <p:sldId id="450" r:id="rId18"/>
    <p:sldId id="449" r:id="rId19"/>
    <p:sldId id="472" r:id="rId20"/>
    <p:sldId id="473" r:id="rId21"/>
    <p:sldId id="474" r:id="rId22"/>
    <p:sldId id="451" r:id="rId23"/>
    <p:sldId id="524" r:id="rId24"/>
    <p:sldId id="453" r:id="rId25"/>
    <p:sldId id="475" r:id="rId26"/>
    <p:sldId id="479" r:id="rId27"/>
    <p:sldId id="480" r:id="rId28"/>
    <p:sldId id="481" r:id="rId29"/>
    <p:sldId id="482" r:id="rId30"/>
    <p:sldId id="483" r:id="rId31"/>
    <p:sldId id="484" r:id="rId32"/>
    <p:sldId id="485" r:id="rId33"/>
    <p:sldId id="486" r:id="rId34"/>
    <p:sldId id="487" r:id="rId35"/>
    <p:sldId id="456" r:id="rId36"/>
    <p:sldId id="488" r:id="rId37"/>
    <p:sldId id="452" r:id="rId38"/>
    <p:sldId id="489" r:id="rId39"/>
    <p:sldId id="490" r:id="rId40"/>
    <p:sldId id="492" r:id="rId41"/>
    <p:sldId id="463" r:id="rId42"/>
    <p:sldId id="493" r:id="rId43"/>
    <p:sldId id="465" r:id="rId44"/>
    <p:sldId id="494" r:id="rId45"/>
    <p:sldId id="525" r:id="rId46"/>
    <p:sldId id="468" r:id="rId47"/>
    <p:sldId id="496" r:id="rId48"/>
    <p:sldId id="469" r:id="rId49"/>
    <p:sldId id="470" r:id="rId50"/>
    <p:sldId id="497" r:id="rId51"/>
    <p:sldId id="394" r:id="rId52"/>
    <p:sldId id="266" r:id="rId5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tine" initials="R" lastIdx="1" clrIdx="0">
    <p:extLst>
      <p:ext uri="{19B8F6BF-5375-455C-9EA6-DF929625EA0E}">
        <p15:presenceInfo xmlns:p15="http://schemas.microsoft.com/office/powerpoint/2012/main" userId="Rayt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85271" autoAdjust="0"/>
  </p:normalViewPr>
  <p:slideViewPr>
    <p:cSldViewPr snapToGrid="0" snapToObjects="1">
      <p:cViewPr varScale="1">
        <p:scale>
          <a:sx n="117" d="100"/>
          <a:sy n="117" d="100"/>
        </p:scale>
        <p:origin x="2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0-07-18T01:17:57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4022 6227 0,'-18'0'16,"0"0"-16,1 0 0,-1 0 15,-17 0 1,17 0-16,1 0 16,-19 0-16,19 17 15,-1 1-15,0-18 16,36 0 140,-18 17-125,18-17-15,-1 0 0,1 0 30,70-35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61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18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135814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197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6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899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371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519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76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485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32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792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422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211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40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961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1723519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3280422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1969104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200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558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0414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4154507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0328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896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1518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116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05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1609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1327581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2244268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336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055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105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5915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2473315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2383018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32330284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1896505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为什么用神经网络</a:t>
            </a:r>
          </a:p>
        </p:txBody>
      </p:sp>
    </p:spTree>
    <p:extLst>
      <p:ext uri="{BB962C8B-B14F-4D97-AF65-F5344CB8AC3E}">
        <p14:creationId xmlns:p14="http://schemas.microsoft.com/office/powerpoint/2010/main" val="22152957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270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0457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327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482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04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501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086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5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dirty="0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luebenchmark.com/leaderboar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2907.pdf" TargetMode="External"/><Relationship Id="rId7" Type="http://schemas.openxmlformats.org/officeDocument/2006/relationships/hyperlink" Target="https://github.com/ymcui/Chinese-PreTrained-XLNe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zihangdai/xlnet" TargetMode="External"/><Relationship Id="rId5" Type="http://schemas.openxmlformats.org/officeDocument/2006/relationships/hyperlink" Target="https://arxiv.org/pdf/1906.08237.pdf" TargetMode="External"/><Relationship Id="rId4" Type="http://schemas.openxmlformats.org/officeDocument/2006/relationships/hyperlink" Target="https://arxiv.org/pdf/1901.02860.pdf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4183888" y="1301976"/>
            <a:ext cx="3824223" cy="2387601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机器阅读理解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5</a:t>
            </a:r>
            <a:br>
              <a:rPr lang="en-US" altLang="zh-CN" dirty="0"/>
            </a:br>
            <a:r>
              <a:rPr lang="en-US" altLang="zh-CN" sz="1800" dirty="0"/>
              <a:t>BERT</a:t>
            </a:r>
            <a:r>
              <a:rPr lang="zh-CN" altLang="en-US" sz="1800" dirty="0"/>
              <a:t>的模型变体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4410021" y="4638504"/>
            <a:ext cx="3371956" cy="1655761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rPr lang="zh-CN" altLang="en-US" dirty="0"/>
              <a:t>风老师</a:t>
            </a:r>
            <a:endParaRPr dirty="0"/>
          </a:p>
          <a:p>
            <a:pPr>
              <a:defRPr sz="1800"/>
            </a:pPr>
            <a:r>
              <a:rPr dirty="0"/>
              <a:t>20</a:t>
            </a:r>
            <a:r>
              <a:rPr lang="en-US" altLang="zh-CN" dirty="0"/>
              <a:t>20</a:t>
            </a:r>
            <a:r>
              <a:t>.</a:t>
            </a:r>
            <a:r>
              <a:rPr lang="en-US"/>
              <a:t>1</a:t>
            </a:r>
            <a:r>
              <a:rPr lang="en-US" altLang="zh-CN"/>
              <a:t>1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Dialog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88797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" dirty="0"/>
              <a:t>输入</a:t>
            </a:r>
            <a:r>
              <a:rPr lang="zh-CN" altLang="en-US" dirty="0"/>
              <a:t>层使用多轮对话修改</a:t>
            </a:r>
            <a:r>
              <a:rPr lang="en-US" altLang="zh-CN" dirty="0"/>
              <a:t>NSP</a:t>
            </a:r>
            <a:r>
              <a:rPr lang="zh-CN" altLang="en-US" dirty="0"/>
              <a:t>任务（</a:t>
            </a:r>
            <a:r>
              <a:rPr lang="en-US" altLang="zh-CN" dirty="0"/>
              <a:t>random replace </a:t>
            </a:r>
            <a:r>
              <a:rPr lang="zh-CN" altLang="en-US" dirty="0"/>
              <a:t>构造负样本）</a:t>
            </a: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65C51A-C653-8047-8FF3-EF525FA2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35" y="2674711"/>
            <a:ext cx="9795329" cy="38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421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与</a:t>
            </a:r>
            <a:r>
              <a:rPr lang="en-US" altLang="zh-CN" dirty="0" err="1"/>
              <a:t>bert</a:t>
            </a:r>
            <a:r>
              <a:rPr lang="zh-CN" altLang="en-US" dirty="0"/>
              <a:t>对比的效果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15495-40A0-7C44-AB6C-ABF31099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318" y="1499480"/>
            <a:ext cx="7486768" cy="522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8847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ABF55-7513-4341-BB73-AF6BE178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其他一些</a:t>
            </a:r>
            <a:r>
              <a:rPr lang="en-US" altLang="zh-CN" dirty="0"/>
              <a:t>case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7A77B5-8DB0-4239-975B-CC10DBB4A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6" y="1933788"/>
            <a:ext cx="5165784" cy="181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36F61D-30AE-423A-B701-8033F6933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6" y="4502151"/>
            <a:ext cx="5165784" cy="14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57D215-D685-4EB8-99D7-B152457CD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62" y="1933788"/>
            <a:ext cx="5768196" cy="17384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761B2B-5AD7-47A8-BBC3-3EFC9EF9B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675" y="4416327"/>
            <a:ext cx="4658947" cy="158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88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ERNIE</a:t>
            </a:r>
            <a:r>
              <a:rPr lang="zh-CN" altLang="en-US" dirty="0"/>
              <a:t> </a:t>
            </a:r>
            <a:r>
              <a:rPr lang="en-US" altLang="zh-CN" dirty="0"/>
              <a:t>1.0</a:t>
            </a:r>
            <a:r>
              <a:rPr lang="zh-CN" altLang="en-US" dirty="0"/>
              <a:t> 做了什么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更多的语料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实体级别的连续</a:t>
            </a:r>
            <a:r>
              <a:rPr lang="en-US" altLang="zh-CN" dirty="0"/>
              <a:t>Mask——&gt;</a:t>
            </a:r>
            <a:r>
              <a:rPr lang="zh-CN" altLang="en-US" dirty="0"/>
              <a:t>改变了训练</a:t>
            </a:r>
            <a:r>
              <a:rPr lang="en-US" altLang="zh-CN" dirty="0"/>
              <a:t>Task</a:t>
            </a:r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能否通过重新设计</a:t>
            </a:r>
            <a:r>
              <a:rPr lang="en-US" altLang="zh-CN" dirty="0"/>
              <a:t>Task</a:t>
            </a:r>
            <a:r>
              <a:rPr lang="zh-CN" altLang="en-US" dirty="0"/>
              <a:t>提升效果？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19407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ERNIE</a:t>
            </a:r>
            <a:r>
              <a:rPr lang="zh-CN" altLang="en-US" dirty="0"/>
              <a:t> </a:t>
            </a:r>
            <a:r>
              <a:rPr lang="en-US" altLang="zh-CN" dirty="0"/>
              <a:t>2.0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" altLang="zh-CN" dirty="0"/>
              <a:t>ERNIE 2.0: A Continual Pre-Training Framework for Language Understanding </a:t>
            </a:r>
            <a:r>
              <a:rPr lang="zh-CN" altLang="en-US" dirty="0"/>
              <a:t>（</a:t>
            </a:r>
            <a:r>
              <a:rPr lang="en-US" altLang="zh-CN" dirty="0"/>
              <a:t>Baidu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贡献：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多任务持续学习预训练框架 </a:t>
            </a:r>
            <a:r>
              <a:rPr lang="en-US" altLang="zh-CN" dirty="0"/>
              <a:t>ERNIE 2.0</a:t>
            </a:r>
          </a:p>
          <a:p>
            <a:pPr lvl="1">
              <a:lnSpc>
                <a:spcPct val="81000"/>
              </a:lnSpc>
            </a:pPr>
            <a:r>
              <a:rPr lang="zh-CN" altLang="en-US" dirty="0"/>
              <a:t>构建三种类型的无监督任务，训练模型并刷新</a:t>
            </a:r>
            <a:r>
              <a:rPr lang="en-US" altLang="zh-CN" dirty="0"/>
              <a:t>GLUE</a:t>
            </a:r>
          </a:p>
          <a:p>
            <a:pPr lvl="1">
              <a:lnSpc>
                <a:spcPct val="81000"/>
              </a:lnSpc>
            </a:pPr>
            <a:r>
              <a:rPr lang="en-US" altLang="zh-CN" dirty="0"/>
              <a:t>Fine-tuning code &amp; English model</a:t>
            </a:r>
          </a:p>
          <a:p>
            <a:pPr>
              <a:lnSpc>
                <a:spcPct val="81000"/>
              </a:lnSpc>
            </a:pPr>
            <a:r>
              <a:rPr lang="zh-CN" altLang="en-US" dirty="0"/>
              <a:t>数据更多： </a:t>
            </a:r>
            <a:r>
              <a:rPr lang="en-US" altLang="zh-CN" dirty="0"/>
              <a:t>Reddit  </a:t>
            </a:r>
            <a:r>
              <a:rPr lang="zh-CN" altLang="en-US" dirty="0"/>
              <a:t>搜索数据等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参数与</a:t>
            </a:r>
            <a:r>
              <a:rPr lang="en-US" altLang="zh-CN" dirty="0"/>
              <a:t>BERT</a:t>
            </a:r>
            <a:r>
              <a:rPr lang="zh-CN" altLang="en-US" dirty="0"/>
              <a:t>一致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86661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整体框架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" altLang="zh-CN" dirty="0"/>
              <a:t>ERNIE 2.0: A Continual Pre-Training Framework for Language Understanding </a:t>
            </a:r>
            <a:r>
              <a:rPr lang="zh-CN" altLang="en-US" dirty="0"/>
              <a:t>（</a:t>
            </a:r>
            <a:r>
              <a:rPr lang="en-US" altLang="zh-CN" dirty="0"/>
              <a:t>Baidu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7739D2-F00E-6A42-B115-DEBD263F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345601"/>
            <a:ext cx="11607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1723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连续多任务学习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不遗忘之前的训练结果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多任务高效的进行训练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使用上一任务的参数，并且新旧任务一起训练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将每个任务分成多次迭代，框架完成不同迭代的训练自动分配</a:t>
            </a: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C95705-C337-0D4F-97E5-77FAECF6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458" y="4049640"/>
            <a:ext cx="6793083" cy="270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5104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多任务训练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Sentence level loss &amp; word level loss</a:t>
            </a:r>
          </a:p>
          <a:p>
            <a:pPr>
              <a:lnSpc>
                <a:spcPct val="81000"/>
              </a:lnSpc>
            </a:pPr>
            <a:r>
              <a:rPr lang="zh-CN" altLang="en-US" dirty="0"/>
              <a:t>每个任务有独立的</a:t>
            </a:r>
            <a:r>
              <a:rPr lang="en-US" altLang="zh-CN" dirty="0"/>
              <a:t>loss function</a:t>
            </a:r>
            <a:r>
              <a:rPr lang="zh-CN" altLang="en-US" dirty="0"/>
              <a:t>， </a:t>
            </a:r>
            <a:r>
              <a:rPr lang="en-US" altLang="zh-CN" dirty="0"/>
              <a:t>sentence task </a:t>
            </a:r>
            <a:r>
              <a:rPr lang="zh-CN" altLang="en-US" dirty="0"/>
              <a:t>可以和</a:t>
            </a:r>
            <a:r>
              <a:rPr lang="en-US" altLang="zh-CN" dirty="0"/>
              <a:t>word task </a:t>
            </a:r>
            <a:r>
              <a:rPr lang="zh-CN" altLang="en-US" dirty="0"/>
              <a:t>一起训练</a:t>
            </a: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FEA199-FD0E-8A4A-A76C-B74715C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3276600"/>
            <a:ext cx="5854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80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模型结构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9293CC-A682-6848-99F2-C543EE2B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1" y="1899140"/>
            <a:ext cx="103632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0497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任务（一）：词法级别预训练任务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5A9F54-DD13-444E-A3D2-20D80791E78A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10934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lnSpc>
                <a:spcPct val="81000"/>
              </a:lnSpc>
            </a:pPr>
            <a:r>
              <a:rPr lang="en-US" altLang="zh-CN" dirty="0"/>
              <a:t>Knowledge Masking Task</a:t>
            </a:r>
            <a:r>
              <a:rPr lang="zh-CN" altLang="en-US" dirty="0"/>
              <a:t>（</a:t>
            </a:r>
            <a:r>
              <a:rPr lang="en-US" altLang="zh-CN" dirty="0"/>
              <a:t>ERNIE 1.0</a:t>
            </a:r>
            <a:r>
              <a:rPr lang="zh-CN" altLang="en-US" dirty="0"/>
              <a:t>）：学习当前和全局依赖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Capitalization Prediction Task</a:t>
            </a:r>
            <a:r>
              <a:rPr lang="zh-CN" altLang="en-US" dirty="0"/>
              <a:t>：大写用于专名识别等，小写也可用在其他任务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Token-Document Relation Prediction Task</a:t>
            </a:r>
            <a:r>
              <a:rPr lang="zh-CN" altLang="en-US" dirty="0"/>
              <a:t>：</a:t>
            </a:r>
            <a:r>
              <a:rPr lang="en-US" altLang="zh-CN" dirty="0"/>
              <a:t>token</a:t>
            </a:r>
            <a:r>
              <a:rPr lang="zh-CN" altLang="en-US" dirty="0"/>
              <a:t>存在段落</a:t>
            </a:r>
            <a:r>
              <a:rPr lang="en-US" altLang="zh-CN" dirty="0"/>
              <a:t>A</a:t>
            </a:r>
            <a:r>
              <a:rPr lang="zh-CN" altLang="en-US" dirty="0"/>
              <a:t>中是否</a:t>
            </a:r>
            <a:r>
              <a:rPr lang="en-US" altLang="zh-CN" dirty="0"/>
              <a:t>token</a:t>
            </a:r>
            <a:r>
              <a:rPr lang="zh-CN" altLang="en-US" dirty="0"/>
              <a:t>会在文档的段落</a:t>
            </a:r>
            <a:r>
              <a:rPr lang="en-US" altLang="zh-CN" dirty="0"/>
              <a:t>B</a:t>
            </a:r>
            <a:r>
              <a:rPr lang="zh-CN" altLang="en-US" dirty="0"/>
              <a:t>中出现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zh-CN" altLang="en-US" dirty="0"/>
          </a:p>
          <a:p>
            <a:pPr marL="0" indent="0">
              <a:lnSpc>
                <a:spcPct val="81000"/>
              </a:lnSpc>
              <a:buFont typeface="Arial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1207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ERNIE </a:t>
            </a:r>
          </a:p>
          <a:p>
            <a:pPr>
              <a:lnSpc>
                <a:spcPct val="81000"/>
              </a:lnSpc>
            </a:pPr>
            <a:r>
              <a:rPr lang="en-US" altLang="zh-CN" dirty="0"/>
              <a:t>Transformer-XL</a:t>
            </a:r>
          </a:p>
          <a:p>
            <a:pPr>
              <a:lnSpc>
                <a:spcPct val="81000"/>
              </a:lnSpc>
            </a:pPr>
            <a:r>
              <a:rPr lang="en-US" altLang="zh-CN" dirty="0" err="1"/>
              <a:t>XLNet</a:t>
            </a:r>
            <a:endParaRPr lang="zh-CN" altLang="en-US" dirty="0"/>
          </a:p>
          <a:p>
            <a:pPr>
              <a:lnSpc>
                <a:spcPct val="81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20990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任务（二）：语言结构级别预训练任务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73B249-BADC-43F7-9347-8E0CF6E4AEFE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10934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lnSpc>
                <a:spcPct val="81000"/>
              </a:lnSpc>
            </a:pPr>
            <a:r>
              <a:rPr lang="en-US" altLang="zh-CN" dirty="0"/>
              <a:t>Sentence Reordering Task</a:t>
            </a:r>
            <a:r>
              <a:rPr lang="zh-CN" altLang="en-US" dirty="0"/>
              <a:t>：文档中的句子打乱（分成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m</a:t>
            </a:r>
            <a:r>
              <a:rPr lang="zh-CN" altLang="en-US" dirty="0"/>
              <a:t>段，</a:t>
            </a:r>
            <a:r>
              <a:rPr lang="en-US" altLang="zh-CN" dirty="0"/>
              <a:t>shuffle</a:t>
            </a:r>
            <a:r>
              <a:rPr lang="zh-CN" altLang="en-US" dirty="0"/>
              <a:t>），识别正确顺序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Sentence Distance Task</a:t>
            </a:r>
            <a:r>
              <a:rPr lang="zh-CN" altLang="en-US" dirty="0"/>
              <a:t>：句子间的距离，</a:t>
            </a:r>
            <a:r>
              <a:rPr lang="en-US" altLang="zh-CN" dirty="0"/>
              <a:t>3</a:t>
            </a:r>
            <a:r>
              <a:rPr lang="zh-CN" altLang="en-US" dirty="0"/>
              <a:t>分类任务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sz="2400" dirty="0"/>
              <a:t>0 </a:t>
            </a:r>
            <a:r>
              <a:rPr lang="zh-CN" altLang="en-US" sz="2400" dirty="0"/>
              <a:t>相连的句子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同一文档中不相连的句子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两篇文档间的句子</a:t>
            </a:r>
            <a:endParaRPr lang="en-US" altLang="zh-CN" sz="2400" dirty="0"/>
          </a:p>
          <a:p>
            <a:pPr marL="0" indent="0">
              <a:lnSpc>
                <a:spcPct val="81000"/>
              </a:lnSpc>
              <a:buFont typeface="Arial"/>
              <a:buNone/>
            </a:pP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F03678D-C6BF-4926-9041-F9BE4E9D5A00}"/>
                  </a:ext>
                </a:extLst>
              </p14:cNvPr>
              <p14:cNvContentPartPr/>
              <p14:nvPr/>
            </p14:nvContentPartPr>
            <p14:xfrm>
              <a:off x="1365120" y="2241720"/>
              <a:ext cx="83160" cy="19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F03678D-C6BF-4926-9041-F9BE4E9D5A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5760" y="2232360"/>
                <a:ext cx="101880" cy="3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80969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任务（三）：语法级别预训练任务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DE11C1-CA18-44DC-AA82-A0BDE0DC0969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10934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lnSpc>
                <a:spcPct val="81000"/>
              </a:lnSpc>
            </a:pPr>
            <a:r>
              <a:rPr lang="en-US" altLang="zh-CN" dirty="0"/>
              <a:t>Discourse Relation Task</a:t>
            </a:r>
            <a:r>
              <a:rPr lang="zh-CN" altLang="en-US" dirty="0"/>
              <a:t>：计算两句间的语义与修辞关系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IR Relevance Task</a:t>
            </a:r>
            <a:r>
              <a:rPr lang="zh-CN" altLang="en-US" dirty="0"/>
              <a:t>：短文本信息检索关系（百度的核心）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dirty="0"/>
              <a:t>Query-title  </a:t>
            </a:r>
            <a:r>
              <a:rPr lang="zh-CN" altLang="en-US" dirty="0"/>
              <a:t>（搜索数据）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dirty="0"/>
              <a:t>0</a:t>
            </a:r>
            <a:r>
              <a:rPr lang="zh-CN" altLang="en-US" dirty="0"/>
              <a:t>：搜索并点击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：搜索并展现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：无关，随机替换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Font typeface="Arial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00039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各任务所用的数据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9347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015232-4306-8946-BEB1-52C0D142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336" y="1508784"/>
            <a:ext cx="8799902" cy="1996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D004B5-580F-44BD-9250-55025B22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816" y="3721211"/>
            <a:ext cx="6002941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4672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23673-CDFD-3044-8AAE-0C82B74B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fine-tuning</a:t>
            </a:r>
            <a:r>
              <a:rPr kumimoji="1" lang="zh-CN" altLang="en-US" dirty="0"/>
              <a:t>的参数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FC7F75-DEF4-3F42-866F-C2CA2E9B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445544"/>
            <a:ext cx="5727700" cy="3327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93BB83-687D-474A-B855-C5286D207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36" y="2445544"/>
            <a:ext cx="5257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4004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连续多任务学习的效果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922121-9EB2-48EE-B019-7C0FC66CC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6" y="2010091"/>
            <a:ext cx="11125772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7331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结论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7C36BA-0F04-44EC-88BA-B52A20673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目前来看最好的中英文预训练语言模型之一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https://gluebenchmark.com/leaderboard</a:t>
            </a:r>
            <a:endParaRPr lang="en-US" altLang="zh-CN" dirty="0"/>
          </a:p>
          <a:p>
            <a:r>
              <a:rPr lang="zh-CN" altLang="en-US" dirty="0"/>
              <a:t>等待模型的放出或云服务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150849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66468" y="320038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3984622" y="965198"/>
            <a:ext cx="8163835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2/2 Transformer-XL &amp; </a:t>
            </a:r>
            <a:r>
              <a:rPr lang="en-US" altLang="zh-CN" dirty="0" err="1"/>
              <a:t>XLNet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3761980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395194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复习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Transformer </a:t>
            </a:r>
            <a:r>
              <a:rPr lang="zh-CN" altLang="en-US" dirty="0"/>
              <a:t>结构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27667C5-6705-4F3F-B77B-F1EC6D6DCB95}"/>
              </a:ext>
            </a:extLst>
          </p:cNvPr>
          <p:cNvGrpSpPr/>
          <p:nvPr/>
        </p:nvGrpSpPr>
        <p:grpSpPr>
          <a:xfrm>
            <a:off x="850413" y="2252260"/>
            <a:ext cx="7056166" cy="3959697"/>
            <a:chOff x="1189269" y="1581647"/>
            <a:chExt cx="9536316" cy="513588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657E139-8540-4A2F-97DB-DE99A2E20127}"/>
                </a:ext>
              </a:extLst>
            </p:cNvPr>
            <p:cNvSpPr/>
            <p:nvPr/>
          </p:nvSpPr>
          <p:spPr>
            <a:xfrm>
              <a:off x="8305407" y="2032552"/>
              <a:ext cx="2420178" cy="33395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605B3D2-6213-4CD1-B7A0-FC8236D6C80B}"/>
                </a:ext>
              </a:extLst>
            </p:cNvPr>
            <p:cNvSpPr/>
            <p:nvPr/>
          </p:nvSpPr>
          <p:spPr>
            <a:xfrm>
              <a:off x="5261690" y="2032552"/>
              <a:ext cx="2420178" cy="33395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42B9AB-3E79-471B-9907-6B46C4F9D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9269" y="1581647"/>
              <a:ext cx="3459401" cy="513588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F7BBD7E-659E-4A68-9EA1-FBD8D9F9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4872" y="2427869"/>
              <a:ext cx="1923106" cy="257317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B1DDA04-0F61-4528-A2F0-8A6704DDE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7802" y="2351669"/>
              <a:ext cx="1972014" cy="2573170"/>
            </a:xfrm>
            <a:prstGeom prst="rect">
              <a:avLst/>
            </a:prstGeom>
          </p:spPr>
        </p:pic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83B0DB20-E44A-4F97-814E-BE4FCB325054}"/>
                </a:ext>
              </a:extLst>
            </p:cNvPr>
            <p:cNvSpPr/>
            <p:nvPr/>
          </p:nvSpPr>
          <p:spPr>
            <a:xfrm rot="5400000">
              <a:off x="7729481" y="3270018"/>
              <a:ext cx="231138" cy="862078"/>
            </a:xfrm>
            <a:prstGeom prst="down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9ED53A6B-46B5-42B8-9907-B6798FAD2860}"/>
                </a:ext>
              </a:extLst>
            </p:cNvPr>
            <p:cNvSpPr/>
            <p:nvPr/>
          </p:nvSpPr>
          <p:spPr>
            <a:xfrm rot="5400000">
              <a:off x="4429276" y="2978164"/>
              <a:ext cx="212915" cy="1414314"/>
            </a:xfrm>
            <a:prstGeom prst="downArrow">
              <a:avLst>
                <a:gd name="adj1" fmla="val 67200"/>
                <a:gd name="adj2" fmla="val 50000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3D73B17-9384-496B-94A8-58B2DA028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952" y="2746859"/>
            <a:ext cx="3676511" cy="23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916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复习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RNN</a:t>
            </a:r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DECA384D-137A-4C43-A9CC-4CF0D75C0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024" y="2034623"/>
            <a:ext cx="61341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E5DB87-761D-402B-80F4-D9327AC3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219" y="3482360"/>
            <a:ext cx="3973168" cy="7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76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讨论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Transformer  </a:t>
            </a:r>
            <a:r>
              <a:rPr lang="zh-CN" altLang="en-US" dirty="0"/>
              <a:t>与 </a:t>
            </a:r>
            <a:r>
              <a:rPr lang="en-US" altLang="zh-CN" dirty="0"/>
              <a:t>RNN</a:t>
            </a:r>
            <a:r>
              <a:rPr lang="zh-CN" altLang="en-US" dirty="0"/>
              <a:t>的优缺点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Transformer </a:t>
            </a:r>
            <a:r>
              <a:rPr lang="zh-CN" altLang="en-US" dirty="0"/>
              <a:t>结合 </a:t>
            </a:r>
            <a:r>
              <a:rPr lang="en-US" altLang="zh-CN" dirty="0"/>
              <a:t>RNN -&gt; Transformer-XL</a:t>
            </a:r>
          </a:p>
        </p:txBody>
      </p:sp>
    </p:spTree>
    <p:extLst>
      <p:ext uri="{BB962C8B-B14F-4D97-AF65-F5344CB8AC3E}">
        <p14:creationId xmlns:p14="http://schemas.microsoft.com/office/powerpoint/2010/main" val="20399834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239922" y="287382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1/2 ERNIE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476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Transformer-XL: Attentive Language Models Beyond a Fixed-Length Context</a:t>
            </a:r>
            <a:r>
              <a:rPr lang="zh-CN" altLang="en-US" dirty="0"/>
              <a:t>（</a:t>
            </a:r>
            <a:r>
              <a:rPr lang="en-US" altLang="zh-CN" dirty="0"/>
              <a:t>Google</a:t>
            </a:r>
            <a:r>
              <a:rPr lang="zh-CN" altLang="en-US" dirty="0"/>
              <a:t>）（</a:t>
            </a:r>
            <a:r>
              <a:rPr lang="en-US" altLang="zh-CN" dirty="0"/>
              <a:t>ICLR 2019 </a:t>
            </a:r>
            <a:r>
              <a:rPr lang="zh-CN" altLang="en-US" dirty="0"/>
              <a:t>被拒）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解决长文本的建模，捕获超长距离依赖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贡献：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循环的</a:t>
            </a:r>
            <a:r>
              <a:rPr lang="en-US" altLang="zh-CN" dirty="0"/>
              <a:t>transformer</a:t>
            </a:r>
            <a:r>
              <a:rPr lang="zh-CN" altLang="en-US" dirty="0"/>
              <a:t>建模机制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一种相对位置编码方式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83195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Vanilla Transformer Language Models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长文本输入</a:t>
            </a:r>
            <a:r>
              <a:rPr lang="en-US" altLang="zh-CN" dirty="0"/>
              <a:t>-&gt;</a:t>
            </a:r>
            <a:r>
              <a:rPr lang="zh-CN" altLang="en-US" dirty="0"/>
              <a:t>切分</a:t>
            </a:r>
            <a:r>
              <a:rPr lang="en-US" altLang="zh-CN" dirty="0"/>
              <a:t>Segment</a:t>
            </a:r>
          </a:p>
          <a:p>
            <a:pPr>
              <a:lnSpc>
                <a:spcPct val="81000"/>
              </a:lnSpc>
            </a:pPr>
            <a:r>
              <a:rPr lang="zh-CN" altLang="en-US" dirty="0"/>
              <a:t>问题：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sz="2400" dirty="0"/>
              <a:t>最长依赖取决于</a:t>
            </a:r>
            <a:r>
              <a:rPr lang="en-US" altLang="zh-CN" sz="2400" dirty="0"/>
              <a:t>segment</a:t>
            </a:r>
            <a:r>
              <a:rPr lang="zh-CN" altLang="en-US" sz="2400" dirty="0"/>
              <a:t>长度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zh-CN" altLang="en-US" sz="2400" dirty="0"/>
              <a:t>不同</a:t>
            </a:r>
            <a:r>
              <a:rPr lang="en-US" altLang="zh-CN" sz="2400" dirty="0"/>
              <a:t>segment</a:t>
            </a:r>
            <a:r>
              <a:rPr lang="zh-CN" altLang="en-US" sz="2400" dirty="0"/>
              <a:t>之间不传递信息</a:t>
            </a:r>
            <a:endParaRPr lang="en-US" altLang="zh-CN" sz="2400" dirty="0"/>
          </a:p>
          <a:p>
            <a:pPr lvl="1">
              <a:lnSpc>
                <a:spcPct val="81000"/>
              </a:lnSpc>
            </a:pPr>
            <a:r>
              <a:rPr lang="zh-CN" altLang="en-US" sz="2400" dirty="0"/>
              <a:t>固定大小切分造成语义碎片</a:t>
            </a:r>
            <a:endParaRPr lang="en-US" altLang="zh-CN" sz="2400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A85F71-F505-439A-B64C-007F00B7B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97" y="1825625"/>
            <a:ext cx="5919831" cy="181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4617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：循环机制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65D72E-423F-48F9-AC59-0C8B4EFFC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1447800"/>
            <a:ext cx="7048500" cy="21442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E0A841B-3FCF-4A8F-84A5-5E6046E6F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529" y="4210050"/>
            <a:ext cx="3623942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F8FA46-155E-4C6B-B12F-0D9789F9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4124324"/>
            <a:ext cx="5324536" cy="2571751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216E4480-4A24-455F-B5E2-5149DA97AEAB}"/>
              </a:ext>
            </a:extLst>
          </p:cNvPr>
          <p:cNvSpPr/>
          <p:nvPr/>
        </p:nvSpPr>
        <p:spPr>
          <a:xfrm>
            <a:off x="6210300" y="5133975"/>
            <a:ext cx="1595438" cy="938213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629588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：传递方式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信息传递方式：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下一层接受上一层的信息</a:t>
            </a:r>
            <a:endParaRPr lang="en-US" altLang="zh-CN" sz="2000" dirty="0"/>
          </a:p>
          <a:p>
            <a:pPr lvl="1">
              <a:lnSpc>
                <a:spcPct val="81000"/>
              </a:lnSpc>
            </a:pPr>
            <a:r>
              <a:rPr lang="zh-CN" altLang="en-US" sz="2000" dirty="0"/>
              <a:t>下一层接受上一时刻的上层信息</a:t>
            </a:r>
            <a:endParaRPr lang="en-US" altLang="zh-CN" sz="2000" dirty="0"/>
          </a:p>
          <a:p>
            <a:pPr>
              <a:lnSpc>
                <a:spcPct val="81000"/>
              </a:lnSpc>
            </a:pPr>
            <a:r>
              <a:rPr lang="zh-CN" altLang="en-US" dirty="0"/>
              <a:t>通过拼接实现</a:t>
            </a:r>
          </a:p>
          <a:p>
            <a:pPr>
              <a:lnSpc>
                <a:spcPct val="81000"/>
              </a:lnSpc>
            </a:pPr>
            <a:r>
              <a:rPr lang="en-US" altLang="zh-CN" dirty="0" err="1"/>
              <a:t>requires_grad</a:t>
            </a:r>
            <a:r>
              <a:rPr lang="en-US" altLang="zh-CN" dirty="0"/>
              <a:t>=False or </a:t>
            </a:r>
            <a:r>
              <a:rPr lang="en-US" altLang="zh-CN" dirty="0" err="1"/>
              <a:t>stop_gradient</a:t>
            </a:r>
            <a:r>
              <a:rPr lang="en-US" altLang="zh-CN" dirty="0"/>
              <a:t>()</a:t>
            </a:r>
          </a:p>
          <a:p>
            <a:pPr marL="457200" lvl="1" indent="0">
              <a:lnSpc>
                <a:spcPct val="81000"/>
              </a:lnSpc>
              <a:buNone/>
            </a:pPr>
            <a:endParaRPr sz="20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F12996-620F-4581-B530-A84B6388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62" y="2022706"/>
            <a:ext cx="4921859" cy="3957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40D825-385C-4819-B3A5-E828C0ADB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800" y="4638869"/>
            <a:ext cx="4529138" cy="10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2520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：例子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231A0B-81F6-4155-8489-D55730509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9" y="1495248"/>
            <a:ext cx="7012165" cy="300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0776BD4-AE25-4332-A967-8B5279FDF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5091113"/>
            <a:ext cx="5581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2925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：相对位置编码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为什么要用相对位置编码？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Transformer </a:t>
            </a:r>
            <a:r>
              <a:rPr lang="zh-CN" altLang="en-US" dirty="0"/>
              <a:t>原始位置编码的问题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B668A2-F1F4-4D13-A7F7-B6426F90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38" y="1709036"/>
            <a:ext cx="3838727" cy="376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89AE23-6526-425A-BB25-4EC372CF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08" y="3590082"/>
            <a:ext cx="3921015" cy="9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3948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：相对位置编码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16504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相对位置编码的实现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Transformer </a:t>
            </a:r>
            <a:r>
              <a:rPr lang="zh-CN" altLang="en-US" dirty="0"/>
              <a:t>原始位置编码的问题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:</a:t>
            </a:r>
            <a:r>
              <a:rPr lang="zh-CN" altLang="en-US" sz="2000" dirty="0"/>
              <a:t>词之间的</a:t>
            </a:r>
            <a:r>
              <a:rPr lang="en-US" altLang="zh-CN" sz="2000" dirty="0"/>
              <a:t>attention</a:t>
            </a:r>
            <a:r>
              <a:rPr lang="zh-CN" altLang="en-US" sz="2000" dirty="0"/>
              <a:t>关系</a:t>
            </a:r>
            <a:endParaRPr lang="en-US" altLang="zh-CN" sz="2000" dirty="0"/>
          </a:p>
          <a:p>
            <a:pPr lvl="1">
              <a:lnSpc>
                <a:spcPct val="81000"/>
              </a:lnSpc>
            </a:pPr>
            <a:r>
              <a:rPr lang="en-US" altLang="zh-CN" sz="2000" dirty="0"/>
              <a:t>b :</a:t>
            </a:r>
            <a:r>
              <a:rPr lang="zh-CN" altLang="en-US" sz="2000" dirty="0"/>
              <a:t>位置与词的关系</a:t>
            </a:r>
            <a:endParaRPr lang="en-US" altLang="zh-CN" sz="2000" dirty="0"/>
          </a:p>
          <a:p>
            <a:pPr lvl="1">
              <a:lnSpc>
                <a:spcPct val="81000"/>
              </a:lnSpc>
            </a:pPr>
            <a:r>
              <a:rPr lang="en-US" altLang="zh-CN" sz="2000" dirty="0"/>
              <a:t>c :</a:t>
            </a:r>
            <a:r>
              <a:rPr lang="zh-CN" altLang="en-US" sz="2000" dirty="0"/>
              <a:t>词与位置的关系</a:t>
            </a:r>
            <a:endParaRPr lang="en-US" altLang="zh-CN" sz="2000" dirty="0"/>
          </a:p>
          <a:p>
            <a:pPr lvl="1">
              <a:lnSpc>
                <a:spcPct val="81000"/>
              </a:lnSpc>
            </a:pPr>
            <a:r>
              <a:rPr lang="en-US" altLang="zh-CN" sz="2000" dirty="0"/>
              <a:t>d :</a:t>
            </a:r>
            <a:r>
              <a:rPr lang="zh-CN" altLang="en-US" sz="2000" dirty="0"/>
              <a:t>全局位置之间的关系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5C983-AC02-4389-AC10-C46FF3F6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05" y="4293584"/>
            <a:ext cx="3767156" cy="7925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612F36-4AED-4447-9696-F347D5EFB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48" y="1909759"/>
            <a:ext cx="4088613" cy="144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657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：相对位置编码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71538" y="1825625"/>
                <a:ext cx="6310303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81000"/>
                  </a:lnSpc>
                </a:pPr>
                <a:r>
                  <a:rPr lang="zh-CN" altLang="en-US" dirty="0"/>
                  <a:t>改变编码方式</a:t>
                </a:r>
                <a:endParaRPr lang="en-US" altLang="zh-CN" dirty="0"/>
              </a:p>
              <a:p>
                <a:pPr>
                  <a:lnSpc>
                    <a:spcPct val="81000"/>
                  </a:lnSpc>
                </a:pPr>
                <a:r>
                  <a:rPr lang="zh-CN" altLang="en-US" dirty="0"/>
                  <a:t>思路：</a:t>
                </a:r>
                <a:endParaRPr lang="en-US" altLang="zh-CN" dirty="0"/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600" dirty="0"/>
                  <a:t>代替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zh-CN" altLang="en-US" sz="1600" i="0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600" dirty="0"/>
                  <a:t>只注意相对的距离。</a:t>
                </a:r>
                <a:endParaRPr lang="en-US" altLang="zh-CN" sz="1600" dirty="0"/>
              </a:p>
              <a:p>
                <a:pPr marL="967739" lvl="2" indent="0">
                  <a:lnSpc>
                    <a:spcPct val="120000"/>
                  </a:lnSpc>
                  <a:buNone/>
                </a:pPr>
                <a:r>
                  <a:rPr lang="en-US" altLang="zh-CN" sz="1600" i="1" dirty="0"/>
                  <a:t>R</a:t>
                </a:r>
                <a:r>
                  <a:rPr lang="zh-CN" altLang="en-US" sz="1600" dirty="0"/>
                  <a:t>：正弦信号编码矩阵，不需要学习。</a:t>
                </a:r>
                <a:endParaRPr lang="en-US" altLang="zh-CN" sz="1600" dirty="0"/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引入一个可训练的参数项</a:t>
                </a:r>
                <a:r>
                  <a:rPr lang="en-US" altLang="zh-CN" sz="1600" dirty="0"/>
                  <a:t>u</a:t>
                </a:r>
                <a:r>
                  <a:rPr lang="zh-CN" altLang="en-US" sz="1600" dirty="0"/>
                  <a:t>、</a:t>
                </a:r>
                <a:r>
                  <a:rPr lang="en-US" altLang="zh-CN" sz="1600" dirty="0"/>
                  <a:t>v	 </a:t>
                </a:r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设计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个权重矩阵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1600" dirty="0"/>
                  <a:t>分别生成</a:t>
                </a:r>
                <a:r>
                  <a:rPr lang="en-US" altLang="zh-CN" sz="1600" dirty="0"/>
                  <a:t>content-based</a:t>
                </a:r>
                <a:r>
                  <a:rPr lang="zh-CN" altLang="en-US" sz="1600" dirty="0"/>
                  <a:t>的</a:t>
                </a:r>
                <a:r>
                  <a:rPr lang="en-US" altLang="zh-CN" sz="1600" dirty="0"/>
                  <a:t>key vectors</a:t>
                </a:r>
                <a:r>
                  <a:rPr lang="zh-CN" altLang="en-US" sz="1600" dirty="0"/>
                  <a:t>和</a:t>
                </a:r>
                <a:r>
                  <a:rPr lang="en-US" altLang="zh-CN" sz="1600" dirty="0"/>
                  <a:t>location-based</a:t>
                </a:r>
                <a:r>
                  <a:rPr lang="zh-CN" altLang="en-US" sz="1600" dirty="0"/>
                  <a:t>的</a:t>
                </a:r>
                <a:r>
                  <a:rPr lang="en-US" altLang="zh-CN" sz="1600" dirty="0"/>
                  <a:t>key vectors</a:t>
                </a:r>
                <a:r>
                  <a:rPr lang="zh-CN" altLang="en-US" sz="1600" dirty="0"/>
                  <a:t>。</a:t>
                </a:r>
              </a:p>
            </p:txBody>
          </p:sp>
        </mc:Choice>
        <mc:Fallback xmlns="">
          <p:sp>
            <p:nvSpPr>
              <p:cNvPr id="164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71538" y="1825625"/>
                <a:ext cx="6310303" cy="4351338"/>
              </a:xfrm>
              <a:prstGeom prst="rect">
                <a:avLst/>
              </a:prstGeom>
              <a:blipFill>
                <a:blip r:embed="rId3"/>
                <a:stretch>
                  <a:fillRect l="-2512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BB8ACF-AEDF-49B3-BA66-E4D18B610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66" y="2057397"/>
            <a:ext cx="3799174" cy="12287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103161-DE4A-4A10-8A0B-E64EBDCD07A4}"/>
              </a:ext>
            </a:extLst>
          </p:cNvPr>
          <p:cNvSpPr/>
          <p:nvPr/>
        </p:nvSpPr>
        <p:spPr>
          <a:xfrm>
            <a:off x="7845558" y="4329118"/>
            <a:ext cx="4079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(a) content-base</a:t>
            </a:r>
            <a:r>
              <a:rPr lang="zh-CN" altLang="en-US" dirty="0"/>
              <a:t>的定位</a:t>
            </a:r>
          </a:p>
          <a:p>
            <a:r>
              <a:rPr lang="en-US" altLang="zh-CN" dirty="0"/>
              <a:t>(b) </a:t>
            </a:r>
            <a:r>
              <a:rPr lang="zh-CN" altLang="en-US" dirty="0"/>
              <a:t>捕获</a:t>
            </a:r>
            <a:r>
              <a:rPr lang="en-US" altLang="zh-CN" dirty="0"/>
              <a:t>content-dependent</a:t>
            </a:r>
            <a:r>
              <a:rPr lang="zh-CN" altLang="en-US" dirty="0"/>
              <a:t>的位置</a:t>
            </a:r>
            <a:r>
              <a:rPr lang="en-US" altLang="zh-CN" dirty="0"/>
              <a:t>bias</a:t>
            </a:r>
          </a:p>
          <a:p>
            <a:r>
              <a:rPr lang="en-US" altLang="zh-CN" dirty="0"/>
              <a:t>(c) </a:t>
            </a:r>
            <a:r>
              <a:rPr lang="zh-CN" altLang="en-US" dirty="0"/>
              <a:t>控制全局的</a:t>
            </a:r>
            <a:r>
              <a:rPr lang="en-US" altLang="zh-CN" dirty="0"/>
              <a:t>content bias</a:t>
            </a:r>
          </a:p>
          <a:p>
            <a:r>
              <a:rPr lang="en-US" altLang="zh-CN" dirty="0"/>
              <a:t>(d) </a:t>
            </a:r>
            <a:r>
              <a:rPr lang="zh-CN" altLang="en-US" dirty="0"/>
              <a:t>全局位置</a:t>
            </a:r>
            <a:r>
              <a:rPr lang="en-US" altLang="zh-CN" dirty="0"/>
              <a:t>bias</a:t>
            </a:r>
            <a:r>
              <a:rPr lang="zh-CN" altLang="en-US" dirty="0"/>
              <a:t>的编码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43DFEF6B-3173-49CF-AF0F-5C0B4C2F9F8C}"/>
              </a:ext>
            </a:extLst>
          </p:cNvPr>
          <p:cNvSpPr/>
          <p:nvPr/>
        </p:nvSpPr>
        <p:spPr>
          <a:xfrm>
            <a:off x="9377363" y="3429000"/>
            <a:ext cx="600075" cy="690563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43127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r>
              <a:rPr lang="zh-CN" altLang="en-US" dirty="0"/>
              <a:t>：最终形态</a:t>
            </a: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873003-9367-4946-B6F9-7A3F6A989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26" y="2593473"/>
            <a:ext cx="5187324" cy="25265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A0050A-935D-41BD-89EC-1422C716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27" y="1690688"/>
            <a:ext cx="3283494" cy="43377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64B952-9EE7-4550-B704-B94FD62E301C}"/>
              </a:ext>
            </a:extLst>
          </p:cNvPr>
          <p:cNvSpPr txBox="1"/>
          <p:nvPr/>
        </p:nvSpPr>
        <p:spPr>
          <a:xfrm>
            <a:off x="5091112" y="3612237"/>
            <a:ext cx="80962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＋</a:t>
            </a:r>
          </a:p>
        </p:txBody>
      </p:sp>
    </p:spTree>
    <p:extLst>
      <p:ext uri="{BB962C8B-B14F-4D97-AF65-F5344CB8AC3E}">
        <p14:creationId xmlns:p14="http://schemas.microsoft.com/office/powerpoint/2010/main" val="38334229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A1BE3-ED9F-45C3-86CE-1E739F02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D504EB-1679-4EF7-872E-27C2D915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/>
              <a:t>优点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在几种不同的数据集（大</a:t>
            </a:r>
            <a:r>
              <a:rPr lang="en-US" altLang="zh-CN" dirty="0"/>
              <a:t>/</a:t>
            </a:r>
            <a:r>
              <a:rPr lang="zh-CN" altLang="en-US" dirty="0"/>
              <a:t>小，字符级别</a:t>
            </a:r>
            <a:r>
              <a:rPr lang="en-US" altLang="zh-CN" dirty="0"/>
              <a:t>/</a:t>
            </a:r>
            <a:r>
              <a:rPr lang="zh-CN" altLang="en-US" dirty="0"/>
              <a:t>单词级别等）均实现了最先进的语言建模结果。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结合了深度学习的两个重要概念</a:t>
            </a:r>
            <a:r>
              <a:rPr lang="en-US" altLang="zh-CN" dirty="0"/>
              <a:t>——</a:t>
            </a:r>
            <a:r>
              <a:rPr lang="zh-CN" altLang="en-US" dirty="0"/>
              <a:t>循环机制和注意力机制，解决长距离依赖的问题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学习超长的依赖关系。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inference</a:t>
            </a:r>
            <a:r>
              <a:rPr lang="zh-CN" altLang="en-US" dirty="0"/>
              <a:t>阶段快。</a:t>
            </a:r>
          </a:p>
          <a:p>
            <a:pPr>
              <a:lnSpc>
                <a:spcPct val="120000"/>
              </a:lnSpc>
            </a:pPr>
            <a:r>
              <a:rPr lang="zh-CN" altLang="en-US" b="1" dirty="0"/>
              <a:t>不足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未在具体的</a:t>
            </a:r>
            <a:r>
              <a:rPr lang="en-US" altLang="zh-CN" dirty="0"/>
              <a:t>NLP</a:t>
            </a:r>
            <a:r>
              <a:rPr lang="zh-CN" altLang="en-US" dirty="0"/>
              <a:t>任务如情感分析、</a:t>
            </a:r>
            <a:r>
              <a:rPr lang="en-US" altLang="zh-CN" dirty="0"/>
              <a:t>QA</a:t>
            </a:r>
            <a:r>
              <a:rPr lang="zh-CN" altLang="en-US" dirty="0"/>
              <a:t>等上应用。</a:t>
            </a:r>
            <a:br>
              <a:rPr lang="zh-CN" altLang="en-US" dirty="0"/>
            </a:br>
            <a:r>
              <a:rPr lang="zh-CN" altLang="en-US" dirty="0"/>
              <a:t>没有给出与其他的基于</a:t>
            </a:r>
            <a:r>
              <a:rPr lang="en-US" altLang="zh-CN" dirty="0"/>
              <a:t>Transformer</a:t>
            </a:r>
            <a:r>
              <a:rPr lang="zh-CN" altLang="en-US" dirty="0"/>
              <a:t>的模型，如</a:t>
            </a:r>
            <a:r>
              <a:rPr lang="en-US" altLang="zh-CN" dirty="0"/>
              <a:t>BERT</a:t>
            </a:r>
            <a:r>
              <a:rPr lang="zh-CN" altLang="en-US" dirty="0"/>
              <a:t>等，对比有何优势。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训练模型需要用到大量的</a:t>
            </a:r>
            <a:r>
              <a:rPr lang="en-US" altLang="zh-CN" dirty="0"/>
              <a:t>TPU</a:t>
            </a:r>
            <a:r>
              <a:rPr lang="zh-CN" altLang="en-US" dirty="0"/>
              <a:t>资源。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9631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复习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7956" y="1421296"/>
            <a:ext cx="10515600" cy="4919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BERT</a:t>
            </a:r>
            <a:r>
              <a:rPr lang="zh-CN" altLang="en-US" dirty="0"/>
              <a:t> 基本知识回顾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en-US" altLang="zh-CN" dirty="0"/>
              <a:t>BERT</a:t>
            </a:r>
            <a:r>
              <a:rPr lang="zh-CN" altLang="en-US" dirty="0"/>
              <a:t> 存在的问题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840964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BERT </a:t>
            </a:r>
            <a:r>
              <a:rPr lang="zh-CN" altLang="en-US" dirty="0"/>
              <a:t>与 </a:t>
            </a:r>
            <a:r>
              <a:rPr lang="en-US" altLang="zh-CN" dirty="0"/>
              <a:t>GPT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3B7CF2-C7B6-47B7-835B-DE00C56F5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9" y="1690688"/>
            <a:ext cx="10498222" cy="43041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CD9794-6824-48EC-9F76-A6139B8C6240}"/>
              </a:ext>
            </a:extLst>
          </p:cNvPr>
          <p:cNvSpPr/>
          <p:nvPr/>
        </p:nvSpPr>
        <p:spPr>
          <a:xfrm>
            <a:off x="6549886" y="1893405"/>
            <a:ext cx="4750904" cy="2380421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374FAB-B99F-4AF8-A6C8-5B52D9116AFE}"/>
              </a:ext>
            </a:extLst>
          </p:cNvPr>
          <p:cNvSpPr/>
          <p:nvPr/>
        </p:nvSpPr>
        <p:spPr>
          <a:xfrm>
            <a:off x="1075489" y="6197554"/>
            <a:ext cx="6096000" cy="3202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Bert  &amp; GPT</a:t>
            </a:r>
            <a:r>
              <a:rPr lang="zh-CN" altLang="en-US" dirty="0"/>
              <a:t>： 优点</a:t>
            </a:r>
            <a:r>
              <a:rPr lang="en-US" altLang="zh-CN" dirty="0"/>
              <a:t>  &amp; </a:t>
            </a:r>
            <a:r>
              <a:rPr lang="zh-CN" altLang="en-US" dirty="0"/>
              <a:t>缺点？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12350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 err="1"/>
              <a:t>XLNet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FDC154-07EA-431E-8871-3A19A07752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442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 err="1"/>
              <a:t>XLNet</a:t>
            </a:r>
            <a:r>
              <a:rPr lang="zh-CN" altLang="en-US" dirty="0"/>
              <a:t>：</a:t>
            </a:r>
            <a:r>
              <a:rPr lang="en-US" altLang="zh-CN" dirty="0"/>
              <a:t>Generalized Autoregressive Pretraining for Language Understanding</a:t>
            </a:r>
            <a:r>
              <a:rPr lang="zh-CN" altLang="en-US" dirty="0"/>
              <a:t>（</a:t>
            </a:r>
            <a:r>
              <a:rPr lang="en-US" altLang="zh-CN" dirty="0"/>
              <a:t>Google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类</a:t>
            </a:r>
            <a:r>
              <a:rPr lang="en-US" altLang="zh-CN" dirty="0" err="1"/>
              <a:t>bert</a:t>
            </a:r>
            <a:r>
              <a:rPr lang="zh-CN" altLang="en-US" dirty="0"/>
              <a:t>模型，在</a:t>
            </a:r>
            <a:r>
              <a:rPr lang="en-US" altLang="zh-CN" dirty="0"/>
              <a:t>20 </a:t>
            </a:r>
            <a:r>
              <a:rPr lang="zh-CN" altLang="en-US" dirty="0"/>
              <a:t>个任务上超过了 </a:t>
            </a:r>
            <a:r>
              <a:rPr lang="en-US" altLang="zh-CN" dirty="0"/>
              <a:t>BERT </a:t>
            </a:r>
            <a:r>
              <a:rPr lang="zh-CN" altLang="en-US" dirty="0"/>
              <a:t>的表现，并在 </a:t>
            </a:r>
            <a:r>
              <a:rPr lang="en-US" altLang="zh-CN" dirty="0"/>
              <a:t>18 </a:t>
            </a:r>
            <a:r>
              <a:rPr lang="zh-CN" altLang="en-US" dirty="0"/>
              <a:t>个任务上取得</a:t>
            </a:r>
            <a:r>
              <a:rPr lang="en-US" altLang="zh-CN" dirty="0"/>
              <a:t>state-of-the-art</a:t>
            </a:r>
          </a:p>
          <a:p>
            <a:pPr>
              <a:lnSpc>
                <a:spcPct val="81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496689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AR &amp; AE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800" b="1" dirty="0"/>
              <a:t>自回归语言模型（</a:t>
            </a:r>
            <a:r>
              <a:rPr lang="en-US" altLang="zh-CN" sz="3800" b="1" dirty="0"/>
              <a:t>Autoregressive LM</a:t>
            </a:r>
            <a:r>
              <a:rPr lang="zh-CN" altLang="en-US" sz="3800" b="1" dirty="0"/>
              <a:t>）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根据上文内容预测下一个可能的单词，自左向右的语言模型任务（或自右向左，单向）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缺点：只能利用上文或者下文的信息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优点：可以完成生成类</a:t>
            </a:r>
            <a:r>
              <a:rPr lang="en-US" altLang="zh-CN" dirty="0"/>
              <a:t>NLP</a:t>
            </a:r>
            <a:r>
              <a:rPr lang="zh-CN" altLang="en-US" dirty="0"/>
              <a:t>任务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200" b="1" dirty="0"/>
              <a:t> </a:t>
            </a:r>
            <a:r>
              <a:rPr lang="zh-CN" altLang="en-US" sz="4200" b="1" dirty="0"/>
              <a:t>自编码语言模型（</a:t>
            </a:r>
            <a:r>
              <a:rPr lang="en-US" altLang="zh-CN" sz="4200" b="1" dirty="0"/>
              <a:t>Autoencoder LM</a:t>
            </a:r>
            <a:r>
              <a:rPr lang="zh-CN" altLang="en-US" sz="4200" b="1" dirty="0"/>
              <a:t>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根据上下文单词来预测这些被</a:t>
            </a:r>
            <a:r>
              <a:rPr lang="en-US" altLang="zh-CN" dirty="0"/>
              <a:t>Mask</a:t>
            </a:r>
            <a:r>
              <a:rPr lang="zh-CN" altLang="en-US" dirty="0"/>
              <a:t>掉的单词（噪音）。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优点：双向语言模型，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缺点：预训练阶段和</a:t>
            </a:r>
            <a:r>
              <a:rPr lang="en-US" altLang="zh-CN" dirty="0"/>
              <a:t>Fine-tuning</a:t>
            </a:r>
            <a:r>
              <a:rPr lang="zh-CN" altLang="en-US" dirty="0"/>
              <a:t>阶段不一致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0" b="1" dirty="0" err="1"/>
              <a:t>XLNet</a:t>
            </a:r>
            <a:r>
              <a:rPr lang="zh-CN" altLang="en-US" sz="4000" b="1" dirty="0"/>
              <a:t>的出发点：融合两者的优点。</a:t>
            </a:r>
            <a:endParaRPr sz="40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431010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目标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4200" b="1" dirty="0"/>
              <a:t>AR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200" b="1" dirty="0"/>
              <a:t>AE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9E7A08-1ACF-4C04-9ACA-6F52E201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2655927"/>
            <a:ext cx="9029700" cy="952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DFE1AD-3B6E-4965-B56F-EC46B69AE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637" y="4513262"/>
            <a:ext cx="90392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234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Permutation Language Modeling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目标</a:t>
            </a:r>
            <a:endParaRPr lang="en-US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1AF651-DDB7-41EC-B078-664D431B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943" y="2228673"/>
            <a:ext cx="4222049" cy="3543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615886-8847-46BB-A4AD-E560F068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434" y="5516562"/>
            <a:ext cx="4486275" cy="10191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2196BA-6500-4EA8-801E-AFA760F7AB7B}"/>
              </a:ext>
            </a:extLst>
          </p:cNvPr>
          <p:cNvSpPr txBox="1"/>
          <p:nvPr/>
        </p:nvSpPr>
        <p:spPr>
          <a:xfrm>
            <a:off x="881063" y="2000250"/>
            <a:ext cx="4222048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一种基于排列组合的输入方法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/>
              <a:t>组合数量？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不会改变原始词的顺序。实现是通过</a:t>
            </a:r>
            <a:r>
              <a:rPr lang="en-US" altLang="zh-CN" dirty="0"/>
              <a:t>Attention</a:t>
            </a:r>
            <a:r>
              <a:rPr lang="zh-CN" altLang="en-US" dirty="0"/>
              <a:t>的</a:t>
            </a:r>
            <a:r>
              <a:rPr lang="en-US" altLang="zh-CN" dirty="0"/>
              <a:t>Mask</a:t>
            </a:r>
            <a:r>
              <a:rPr lang="zh-CN" altLang="en-US" dirty="0"/>
              <a:t>来对应不同的分解方法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75037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双流自注意力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EC2F9-6B45-4D7A-BF0C-0C28FBF0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643437" cy="4351338"/>
          </a:xfrm>
        </p:spPr>
        <p:txBody>
          <a:bodyPr/>
          <a:lstStyle/>
          <a:p>
            <a:r>
              <a:rPr lang="zh-CN" altLang="en-US" dirty="0"/>
              <a:t>任务：</a:t>
            </a:r>
            <a:endParaRPr lang="en-US" altLang="zh-CN" dirty="0"/>
          </a:p>
          <a:p>
            <a:pPr lvl="1"/>
            <a:r>
              <a:rPr lang="zh-CN" altLang="en-US" sz="1800" dirty="0"/>
              <a:t>预测后面的字符是哪个</a:t>
            </a:r>
            <a:endParaRPr lang="en-US" altLang="zh-CN" sz="1800" dirty="0"/>
          </a:p>
          <a:p>
            <a:pPr lvl="1"/>
            <a:r>
              <a:rPr lang="zh-CN" altLang="en-US" sz="1800" dirty="0"/>
              <a:t>预测自己到底是哪个字符</a:t>
            </a:r>
            <a:endParaRPr lang="en-US" altLang="zh-CN" sz="1800" dirty="0"/>
          </a:p>
          <a:p>
            <a:r>
              <a:rPr lang="zh-CN" altLang="en-US" dirty="0"/>
              <a:t>两套表征方式</a:t>
            </a:r>
            <a:endParaRPr lang="en-US" altLang="zh-CN" dirty="0"/>
          </a:p>
          <a:p>
            <a:pPr lvl="1"/>
            <a:r>
              <a:rPr lang="en-US" altLang="zh-CN" sz="2000" dirty="0"/>
              <a:t>Content Stream</a:t>
            </a:r>
          </a:p>
          <a:p>
            <a:pPr lvl="1"/>
            <a:r>
              <a:rPr lang="en-US" altLang="zh-CN" sz="2000" dirty="0"/>
              <a:t>Query Stream</a:t>
            </a:r>
          </a:p>
          <a:p>
            <a:r>
              <a:rPr lang="en-US" altLang="zh-CN" dirty="0"/>
              <a:t>Transformer </a:t>
            </a:r>
            <a:r>
              <a:rPr lang="zh-CN" altLang="en-US" dirty="0"/>
              <a:t>天然和乱序语言模型相契合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1B2244-4C06-4FE7-8F65-81610C053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37" y="1825625"/>
            <a:ext cx="6489390" cy="3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7151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双流自注意力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EC2F9-6B45-4D7A-BF0C-0C28FBF0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643437" cy="4351338"/>
          </a:xfrm>
        </p:spPr>
        <p:txBody>
          <a:bodyPr/>
          <a:lstStyle/>
          <a:p>
            <a:r>
              <a:rPr lang="zh-CN" altLang="en-US" dirty="0"/>
              <a:t>加入位置作为预测信息：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dirty="0"/>
              <a:t>两种</a:t>
            </a:r>
            <a:r>
              <a:rPr lang="en-US" altLang="zh-CN" dirty="0"/>
              <a:t>Attention</a:t>
            </a:r>
            <a:r>
              <a:rPr lang="zh-CN" altLang="en-US" dirty="0"/>
              <a:t>的构造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78460B-C7F1-4642-B24C-B7ADF826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4957762"/>
            <a:ext cx="9982200" cy="962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AEC835-5313-43E8-B471-DE78B8EB4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912" y="2557462"/>
            <a:ext cx="62674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1088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Transformer-XL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EC2F9-6B45-4D7A-BF0C-0C28FBF0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015288" cy="4351338"/>
          </a:xfrm>
        </p:spPr>
        <p:txBody>
          <a:bodyPr/>
          <a:lstStyle/>
          <a:p>
            <a:r>
              <a:rPr lang="en-US" altLang="zh-CN" dirty="0"/>
              <a:t>Relative Position Encodings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dirty="0">
                <a:solidFill>
                  <a:schemeClr val="tx1"/>
                </a:solidFill>
              </a:rPr>
              <a:t>Relative Segment Encodings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衡量两个词是否在同一</a:t>
            </a:r>
            <a:r>
              <a:rPr lang="en-US" altLang="zh-CN" dirty="0">
                <a:solidFill>
                  <a:schemeClr val="tx1"/>
                </a:solidFill>
              </a:rPr>
              <a:t>segment</a:t>
            </a:r>
          </a:p>
        </p:txBody>
      </p:sp>
    </p:spTree>
    <p:extLst>
      <p:ext uri="{BB962C8B-B14F-4D97-AF65-F5344CB8AC3E}">
        <p14:creationId xmlns:p14="http://schemas.microsoft.com/office/powerpoint/2010/main" val="320573188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训练方法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EC2F9-6B45-4D7A-BF0C-0C28FBF0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106025" cy="4351338"/>
          </a:xfrm>
        </p:spPr>
        <p:txBody>
          <a:bodyPr/>
          <a:lstStyle/>
          <a:p>
            <a:r>
              <a:rPr lang="zh-CN" altLang="en-US" dirty="0"/>
              <a:t>数据输入：</a:t>
            </a:r>
            <a:r>
              <a:rPr lang="en-US" altLang="zh-CN" dirty="0"/>
              <a:t>50%</a:t>
            </a:r>
            <a:r>
              <a:rPr lang="zh-CN" altLang="en-US" dirty="0"/>
              <a:t>的概率是连续的句子</a:t>
            </a:r>
            <a:r>
              <a:rPr lang="en-US" altLang="zh-CN" dirty="0"/>
              <a:t>(</a:t>
            </a:r>
            <a:r>
              <a:rPr lang="zh-CN" altLang="en-US" dirty="0"/>
              <a:t>前后语义相关</a:t>
            </a:r>
            <a:r>
              <a:rPr lang="en-US" altLang="zh-CN" dirty="0"/>
              <a:t>)</a:t>
            </a:r>
            <a:r>
              <a:rPr lang="zh-CN" altLang="en-US" dirty="0"/>
              <a:t>，有</a:t>
            </a:r>
            <a:r>
              <a:rPr lang="en-US" altLang="zh-CN" dirty="0"/>
              <a:t>50%</a:t>
            </a:r>
            <a:r>
              <a:rPr lang="zh-CN" altLang="en-US" dirty="0"/>
              <a:t>的概率是不连续</a:t>
            </a:r>
            <a:r>
              <a:rPr lang="en-US" altLang="zh-CN" dirty="0"/>
              <a:t>(</a:t>
            </a:r>
            <a:r>
              <a:rPr lang="zh-CN" altLang="en-US" dirty="0"/>
              <a:t>无关</a:t>
            </a:r>
            <a:r>
              <a:rPr lang="en-US" altLang="zh-CN" dirty="0"/>
              <a:t>)</a:t>
            </a:r>
            <a:r>
              <a:rPr lang="zh-CN" altLang="en-US" dirty="0"/>
              <a:t>的句子</a:t>
            </a:r>
            <a:endParaRPr lang="en-US" altLang="zh-CN" dirty="0"/>
          </a:p>
          <a:p>
            <a:r>
              <a:rPr lang="zh-CN" altLang="en-US" dirty="0"/>
              <a:t>排列组合数据随机采样</a:t>
            </a:r>
            <a:endParaRPr lang="en-US" altLang="zh-CN" dirty="0"/>
          </a:p>
          <a:p>
            <a:r>
              <a:rPr lang="en-US" altLang="zh-CN" dirty="0"/>
              <a:t>CLS</a:t>
            </a:r>
            <a:r>
              <a:rPr lang="zh-CN" altLang="en-US" dirty="0"/>
              <a:t>放在最后，为什么？</a:t>
            </a:r>
            <a:endParaRPr lang="en-US" altLang="zh-CN" dirty="0"/>
          </a:p>
          <a:p>
            <a:r>
              <a:rPr lang="zh-CN" altLang="en-US" dirty="0"/>
              <a:t>为了减少计算量，只预测最后</a:t>
            </a:r>
            <a:r>
              <a:rPr lang="en-US" altLang="zh-CN" dirty="0"/>
              <a:t>1/K</a:t>
            </a:r>
            <a:r>
              <a:rPr lang="zh-CN" altLang="en-US" dirty="0"/>
              <a:t>个</a:t>
            </a:r>
            <a:r>
              <a:rPr lang="en-US" altLang="zh-CN" dirty="0"/>
              <a:t>Token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A4481-9E35-48A4-9420-5DC18CC21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71" y="4857748"/>
            <a:ext cx="8467742" cy="12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9082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与</a:t>
            </a:r>
            <a:r>
              <a:rPr lang="en-US" altLang="zh-CN" dirty="0" err="1"/>
              <a:t>bert</a:t>
            </a:r>
            <a:r>
              <a:rPr lang="zh-CN" altLang="en-US" dirty="0"/>
              <a:t>比较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7EC2F9-6B45-4D7A-BF0C-0C28FBF0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963150" cy="4351338"/>
          </a:xfrm>
        </p:spPr>
        <p:txBody>
          <a:bodyPr/>
          <a:lstStyle/>
          <a:p>
            <a:r>
              <a:rPr lang="en-US" altLang="zh-CN" dirty="0" err="1"/>
              <a:t>XLNet</a:t>
            </a:r>
            <a:r>
              <a:rPr lang="zh-CN" altLang="en-US" dirty="0"/>
              <a:t>预测部分词是出于性能考虑，而</a:t>
            </a:r>
            <a:r>
              <a:rPr lang="en-US" altLang="zh-CN" dirty="0"/>
              <a:t>BERT</a:t>
            </a:r>
            <a:r>
              <a:rPr lang="zh-CN" altLang="en-US" dirty="0"/>
              <a:t>是随机的选择一些词来预测</a:t>
            </a:r>
            <a:endParaRPr lang="en-US" altLang="zh-CN" dirty="0"/>
          </a:p>
          <a:p>
            <a:r>
              <a:rPr lang="zh-CN" altLang="en-US" dirty="0"/>
              <a:t>尽量规避</a:t>
            </a:r>
            <a:r>
              <a:rPr lang="en-US" altLang="zh-CN" dirty="0"/>
              <a:t>Bert</a:t>
            </a:r>
            <a:r>
              <a:rPr lang="zh-CN" altLang="en-US" dirty="0"/>
              <a:t>的独立假设：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C6CDEB-A3D5-4305-945A-CCB7F37C4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2" y="3714749"/>
            <a:ext cx="74580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714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什么是</a:t>
            </a:r>
            <a:r>
              <a:rPr lang="en-US" altLang="zh-CN" dirty="0"/>
              <a:t>ERNIE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669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" altLang="zh-CN" dirty="0"/>
              <a:t>ERNIE: Enhanced Representation through Knowledge Integration </a:t>
            </a:r>
            <a:r>
              <a:rPr lang="zh-CN" altLang="en-US" dirty="0"/>
              <a:t>（</a:t>
            </a:r>
            <a:r>
              <a:rPr lang="en-US" altLang="zh-CN" dirty="0"/>
              <a:t>Baidu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" dirty="0"/>
              <a:t>贡献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" dirty="0"/>
              <a:t>通过</a:t>
            </a:r>
            <a:r>
              <a:rPr lang="zh-CN" altLang="en-US" dirty="0"/>
              <a:t>实体和短语</a:t>
            </a:r>
            <a:r>
              <a:rPr lang="en-US" altLang="zh-CN" dirty="0"/>
              <a:t>mask</a:t>
            </a:r>
            <a:r>
              <a:rPr lang="zh-CN" altLang="en-US" dirty="0"/>
              <a:t>能够学习语法和句法信息的语言模型</a:t>
            </a:r>
            <a:endParaRPr lang="en-US" altLang="zh-CN" dirty="0"/>
          </a:p>
          <a:p>
            <a:pPr lvl="1">
              <a:lnSpc>
                <a:spcPct val="81000"/>
              </a:lnSpc>
            </a:pPr>
            <a:r>
              <a:rPr lang="zh-CN" altLang="en-US" dirty="0"/>
              <a:t>在很多中文自然语言处理任务上达到</a:t>
            </a:r>
            <a:r>
              <a:rPr lang="en-US" altLang="zh-CN" dirty="0"/>
              <a:t>state-of-the</a:t>
            </a:r>
            <a:r>
              <a:rPr lang="zh-CN" altLang="en-US" dirty="0"/>
              <a:t> </a:t>
            </a:r>
            <a:r>
              <a:rPr lang="en-US" altLang="zh-CN" dirty="0"/>
              <a:t>art</a:t>
            </a:r>
          </a:p>
          <a:p>
            <a:pPr lvl="1">
              <a:lnSpc>
                <a:spcPct val="81000"/>
              </a:lnSpc>
            </a:pPr>
            <a:r>
              <a:rPr lang="zh-CN" altLang="en" dirty="0"/>
              <a:t>放出</a:t>
            </a:r>
            <a:r>
              <a:rPr lang="zh-CN" altLang="en-US" dirty="0"/>
              <a:t>了代码和预训练模型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方法：与</a:t>
            </a:r>
            <a:r>
              <a:rPr lang="en-US" altLang="zh-CN" dirty="0" err="1"/>
              <a:t>bert</a:t>
            </a:r>
            <a:r>
              <a:rPr lang="zh-CN" altLang="en-US" dirty="0"/>
              <a:t>类似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" dirty="0"/>
              <a:t>训练</a:t>
            </a:r>
            <a:r>
              <a:rPr lang="zh-CN" altLang="en-US" dirty="0"/>
              <a:t>数据集：中文维基百科，百度百科，百度新闻，百度贴吧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参数：</a:t>
            </a:r>
            <a:r>
              <a:rPr lang="en-US" altLang="zh-CN" dirty="0"/>
              <a:t> L = 12</a:t>
            </a:r>
            <a:r>
              <a:rPr lang="zh-CN" altLang="en-US" dirty="0"/>
              <a:t>，</a:t>
            </a:r>
            <a:r>
              <a:rPr lang="en-US" altLang="zh-CN" dirty="0"/>
              <a:t>H = 768</a:t>
            </a:r>
            <a:r>
              <a:rPr lang="zh-CN" altLang="en-US" dirty="0"/>
              <a:t>，</a:t>
            </a:r>
            <a:r>
              <a:rPr lang="en-US" altLang="zh-CN" dirty="0"/>
              <a:t>A = 12 </a:t>
            </a:r>
            <a:r>
              <a:rPr lang="zh-CN" altLang="en-US" dirty="0"/>
              <a:t>（</a:t>
            </a:r>
            <a:r>
              <a:rPr lang="en-US" altLang="zh-CN" dirty="0"/>
              <a:t>BERT BASE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574655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CB76E-E7CE-448C-B310-E0C1EBA6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附论文地址：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FEEEF-5AB0-4B63-9CFF-F4A08269E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4"/>
              </a:rPr>
              <a:t>https://arxiv.org/pdf/1901.02860.pdf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>
                <a:hlinkClick r:id="rId5"/>
              </a:rPr>
              <a:t>https://arxiv.org/pdf/1906.08237.pdf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https://github.com/zihangdai/xlnet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7"/>
              </a:rPr>
              <a:t>https://github.com/ymcui/Chinese-PreTrained-XLNet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39505B-3D80-4D43-8B8B-E884B765C5F2}"/>
              </a:ext>
            </a:extLst>
          </p:cNvPr>
          <p:cNvSpPr txBox="1"/>
          <p:nvPr/>
        </p:nvSpPr>
        <p:spPr>
          <a:xfrm>
            <a:off x="838199" y="1884218"/>
            <a:ext cx="24864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Transformer-XL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CAED78-8334-4B09-BBC9-7E588BBAFD59}"/>
              </a:ext>
            </a:extLst>
          </p:cNvPr>
          <p:cNvSpPr txBox="1"/>
          <p:nvPr/>
        </p:nvSpPr>
        <p:spPr>
          <a:xfrm>
            <a:off x="838200" y="4524081"/>
            <a:ext cx="27098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中文</a:t>
            </a:r>
            <a:r>
              <a:rPr lang="en-US" altLang="zh-CN" dirty="0" err="1"/>
              <a:t>XLNet</a:t>
            </a:r>
            <a:r>
              <a:rPr lang="zh-CN" altLang="en-US" dirty="0"/>
              <a:t>预训练模型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07F032-59D6-43B3-9079-C63EF4C32B24}"/>
              </a:ext>
            </a:extLst>
          </p:cNvPr>
          <p:cNvSpPr txBox="1"/>
          <p:nvPr/>
        </p:nvSpPr>
        <p:spPr>
          <a:xfrm>
            <a:off x="838200" y="3033772"/>
            <a:ext cx="13285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XLNet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886506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1972-DAE1-40A9-AD5B-27BE0182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altLang="zh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16E7C1-63C2-4B72-A49F-856131B83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altLang="zh-CN" dirty="0"/>
              <a:t>ERNIE</a:t>
            </a:r>
          </a:p>
          <a:p>
            <a:pPr>
              <a:lnSpc>
                <a:spcPct val="81000"/>
              </a:lnSpc>
            </a:pPr>
            <a:r>
              <a:rPr lang="en-US" altLang="zh-CN" dirty="0"/>
              <a:t>Transformer-XL</a:t>
            </a:r>
          </a:p>
          <a:p>
            <a:pPr>
              <a:lnSpc>
                <a:spcPct val="81000"/>
              </a:lnSpc>
            </a:pPr>
            <a:r>
              <a:rPr lang="en-US" altLang="zh-CN" dirty="0" err="1"/>
              <a:t>XLNet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73972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2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5430183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en-US" dirty="0"/>
              <a:t>作业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4103" y="2257006"/>
            <a:ext cx="6038903" cy="269871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见作业详情。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85674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实体级别的</a:t>
            </a:r>
            <a:r>
              <a:rPr lang="en-US" altLang="zh-CN" dirty="0"/>
              <a:t>Mask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11431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什么是实体？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为什么只是</a:t>
            </a:r>
            <a:r>
              <a:rPr lang="en-US" altLang="zh-CN" dirty="0"/>
              <a:t>mask</a:t>
            </a:r>
            <a:r>
              <a:rPr lang="zh-CN" altLang="en-US" dirty="0"/>
              <a:t> 而没有把实体作为输入，预测实体输出？</a:t>
            </a: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235DFE-0416-C043-961E-08A04B36E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86" y="2768307"/>
            <a:ext cx="7072401" cy="408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51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如何实现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9120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字粒度的输入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" dirty="0"/>
              <a:t>不同</a:t>
            </a:r>
            <a:r>
              <a:rPr lang="zh-CN" altLang="en-US" dirty="0"/>
              <a:t>级别的</a:t>
            </a:r>
            <a:r>
              <a:rPr lang="en-US" altLang="zh-CN" dirty="0"/>
              <a:t>mask</a:t>
            </a:r>
            <a:r>
              <a:rPr lang="zh-CN" altLang="en-US" dirty="0"/>
              <a:t>（单字、实体、短语）</a:t>
            </a:r>
            <a:endParaRPr lang="en" altLang="zh-CN" dirty="0"/>
          </a:p>
          <a:p>
            <a:pPr>
              <a:lnSpc>
                <a:spcPct val="81000"/>
              </a:lnSpc>
            </a:pP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8F576-D26D-CD4A-87F7-F9E91572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06" y="2733589"/>
            <a:ext cx="8899387" cy="17863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205312-B622-B34E-B7A3-7C9335E96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764" y="4896512"/>
            <a:ext cx="7231743" cy="18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920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如何实现</a:t>
            </a:r>
            <a:r>
              <a:rPr lang="en-US" altLang="zh-CN" dirty="0"/>
              <a:t>mask</a:t>
            </a:r>
            <a:r>
              <a:rPr lang="zh-CN" altLang="en-US" dirty="0"/>
              <a:t>（</a:t>
            </a:r>
            <a:r>
              <a:rPr lang="en-US" altLang="zh-CN" dirty="0"/>
              <a:t>code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9120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 </a:t>
            </a:r>
            <a:r>
              <a:rPr lang="en-US" altLang="zh-CN" dirty="0"/>
              <a:t>batching.py  -&gt; mask 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507187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其他细节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9120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zh-CN" altLang="en-US" dirty="0"/>
              <a:t>中文繁体</a:t>
            </a:r>
            <a:r>
              <a:rPr lang="en-US" altLang="zh-CN" dirty="0"/>
              <a:t>-&gt;</a:t>
            </a:r>
            <a:r>
              <a:rPr lang="zh-CN" altLang="en-US" dirty="0"/>
              <a:t>简体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英文大写</a:t>
            </a:r>
            <a:r>
              <a:rPr lang="en-US" altLang="zh-CN" dirty="0"/>
              <a:t>-&gt;</a:t>
            </a:r>
            <a:r>
              <a:rPr lang="zh-CN" altLang="en-US" dirty="0"/>
              <a:t>小写</a:t>
            </a:r>
            <a:endParaRPr lang="en-US" altLang="zh-CN" dirty="0"/>
          </a:p>
          <a:p>
            <a:pPr>
              <a:lnSpc>
                <a:spcPct val="81000"/>
              </a:lnSpc>
            </a:pPr>
            <a:r>
              <a:rPr lang="zh-CN" altLang="en-US" dirty="0"/>
              <a:t>词表大小</a:t>
            </a:r>
            <a:r>
              <a:rPr lang="en-US" altLang="zh-CN" dirty="0"/>
              <a:t>17964</a:t>
            </a:r>
          </a:p>
          <a:p>
            <a:pPr marL="0" indent="0">
              <a:lnSpc>
                <a:spcPct val="81000"/>
              </a:lnSpc>
              <a:buNone/>
            </a:pPr>
            <a:endParaRPr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553A481-2FF9-4530-9BBF-3F4F718FAC86}"/>
              </a:ext>
            </a:extLst>
          </p:cNvPr>
          <p:cNvSpPr txBox="1"/>
          <p:nvPr/>
        </p:nvSpPr>
        <p:spPr>
          <a:xfrm>
            <a:off x="-2738231" y="2228673"/>
            <a:ext cx="17145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093592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9184</TotalTime>
  <Words>1422</Words>
  <Application>Microsoft Office PowerPoint</Application>
  <PresentationFormat>宽屏</PresentationFormat>
  <Paragraphs>243</Paragraphs>
  <Slides>52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主题​​</vt:lpstr>
      <vt:lpstr>机器阅读理解 Lesson-05 BERT的模型变体</vt:lpstr>
      <vt:lpstr>目录</vt:lpstr>
      <vt:lpstr>1/2 ERNIE</vt:lpstr>
      <vt:lpstr>复习</vt:lpstr>
      <vt:lpstr>什么是ERNIE</vt:lpstr>
      <vt:lpstr>实体级别的Mask</vt:lpstr>
      <vt:lpstr>如何实现</vt:lpstr>
      <vt:lpstr>如何实现mask（code）</vt:lpstr>
      <vt:lpstr>其他细节</vt:lpstr>
      <vt:lpstr>Dialog embedding</vt:lpstr>
      <vt:lpstr>与bert对比的效果</vt:lpstr>
      <vt:lpstr>其他一些case</vt:lpstr>
      <vt:lpstr>ERNIE 1.0 做了什么</vt:lpstr>
      <vt:lpstr>ERNIE 2.0</vt:lpstr>
      <vt:lpstr>整体框架</vt:lpstr>
      <vt:lpstr>连续多任务学习</vt:lpstr>
      <vt:lpstr>多任务训练</vt:lpstr>
      <vt:lpstr>模型结构</vt:lpstr>
      <vt:lpstr>任务（一）：词法级别预训练任务</vt:lpstr>
      <vt:lpstr>任务（二）：语言结构级别预训练任务</vt:lpstr>
      <vt:lpstr>任务（三）：语法级别预训练任务</vt:lpstr>
      <vt:lpstr>各任务所用的数据</vt:lpstr>
      <vt:lpstr>fine-tuning的参数</vt:lpstr>
      <vt:lpstr>连续多任务学习的效果</vt:lpstr>
      <vt:lpstr>结论</vt:lpstr>
      <vt:lpstr>2/2 Transformer-XL &amp; XLNet</vt:lpstr>
      <vt:lpstr>复习</vt:lpstr>
      <vt:lpstr>复习</vt:lpstr>
      <vt:lpstr>讨论</vt:lpstr>
      <vt:lpstr>Transformer-XL</vt:lpstr>
      <vt:lpstr>Vanilla Transformer Language Models</vt:lpstr>
      <vt:lpstr>Transformer-XL：循环机制</vt:lpstr>
      <vt:lpstr>Transformer-XL：传递方式</vt:lpstr>
      <vt:lpstr>Transformer-XL：例子</vt:lpstr>
      <vt:lpstr>Transformer-XL：相对位置编码</vt:lpstr>
      <vt:lpstr>Transformer-XL：相对位置编码</vt:lpstr>
      <vt:lpstr>Transformer-XL：相对位置编码</vt:lpstr>
      <vt:lpstr>Transformer-XL：最终形态</vt:lpstr>
      <vt:lpstr>总结</vt:lpstr>
      <vt:lpstr>BERT 与 GPT</vt:lpstr>
      <vt:lpstr>XLNet</vt:lpstr>
      <vt:lpstr>AR &amp; AE</vt:lpstr>
      <vt:lpstr>目标</vt:lpstr>
      <vt:lpstr>Permutation Language Modeling</vt:lpstr>
      <vt:lpstr>双流自注意力</vt:lpstr>
      <vt:lpstr>双流自注意力</vt:lpstr>
      <vt:lpstr>Transformer-XL</vt:lpstr>
      <vt:lpstr>训练方法</vt:lpstr>
      <vt:lpstr>与bert比较</vt:lpstr>
      <vt:lpstr>附论文地址：</vt:lpstr>
      <vt:lpstr>总结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Raytine</cp:lastModifiedBy>
  <cp:revision>917</cp:revision>
  <dcterms:created xsi:type="dcterms:W3CDTF">2019-08-30T07:45:14Z</dcterms:created>
  <dcterms:modified xsi:type="dcterms:W3CDTF">2020-11-27T14:48:14Z</dcterms:modified>
</cp:coreProperties>
</file>